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66" r:id="rId17"/>
    <p:sldId id="276" r:id="rId18"/>
    <p:sldId id="277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AAD"/>
    <a:srgbClr val="252323"/>
    <a:srgbClr val="276FBF"/>
    <a:srgbClr val="96C4D6"/>
    <a:srgbClr val="DB504A"/>
    <a:srgbClr val="F7E1D7"/>
    <a:srgbClr val="439A86"/>
    <a:srgbClr val="3692E6"/>
    <a:srgbClr val="D8D8D8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26" Type="http://schemas.openxmlformats.org/officeDocument/2006/relationships/image" Target="../media/image8.png"/><Relationship Id="rId3" Type="http://schemas.openxmlformats.org/officeDocument/2006/relationships/image" Target="../media/image48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5" Type="http://schemas.openxmlformats.org/officeDocument/2006/relationships/image" Target="../media/image7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24" Type="http://schemas.microsoft.com/office/2007/relationships/diagramDrawing" Target="../diagrams/drawing7.xml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0.pn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5.jpg"/><Relationship Id="rId1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Relationship Id="rId1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5" Type="http://schemas.openxmlformats.org/officeDocument/2006/relationships/image" Target="../media/image11.png"/><Relationship Id="rId10" Type="http://schemas.microsoft.com/office/2007/relationships/diagramDrawing" Target="../diagrams/drawing3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1.png"/><Relationship Id="rId3" Type="http://schemas.openxmlformats.org/officeDocument/2006/relationships/image" Target="../media/image23.svg"/><Relationship Id="rId21" Type="http://schemas.microsoft.com/office/2007/relationships/diagramDrawing" Target="../diagrams/drawing4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0.png"/><Relationship Id="rId33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16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9.png"/><Relationship Id="rId32" Type="http://schemas.openxmlformats.org/officeDocument/2006/relationships/image" Target="../media/image41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8.png"/><Relationship Id="rId28" Type="http://schemas.openxmlformats.org/officeDocument/2006/relationships/image" Target="../media/image37.png"/><Relationship Id="rId10" Type="http://schemas.openxmlformats.org/officeDocument/2006/relationships/image" Target="../media/image30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7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12" Type="http://schemas.openxmlformats.org/officeDocument/2006/relationships/image" Target="../media/image4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6.jp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Relationship Id="rId1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2778110" y="2457963"/>
            <a:ext cx="6635776" cy="184802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3959630" y="279399"/>
            <a:ext cx="4272742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3491347" y="4892499"/>
            <a:ext cx="5209307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1A5B-4BED-ECC6-2906-C752629B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0" y="271254"/>
            <a:ext cx="3932237" cy="1600200"/>
          </a:xfrm>
        </p:spPr>
        <p:txBody>
          <a:bodyPr anchor="ctr"/>
          <a:lstStyle/>
          <a:p>
            <a:pPr algn="ctr"/>
            <a:r>
              <a:rPr lang="en-US" dirty="0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dirty="0" err="1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dirty="0">
              <a:latin typeface="+mn-lt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6428" y="2585948"/>
            <a:ext cx="5799139" cy="15920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D0E7-1B33-5D71-5B21-47401BBF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7909" y="4811534"/>
            <a:ext cx="4856178" cy="1753986"/>
          </a:xfrm>
        </p:spPr>
        <p:txBody>
          <a:bodyPr anchor="ctr"/>
          <a:lstStyle/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Universit</a:t>
            </a:r>
            <a:r>
              <a:rPr lang="it-IT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à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di Pisa</a:t>
            </a:r>
          </a:p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10" y="865910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1347" y="865910"/>
            <a:ext cx="1005544" cy="10055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759051" y="442338"/>
            <a:ext cx="2185711" cy="1253940"/>
          </a:xfrm>
          <a:prstGeom prst="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938" y="514585"/>
            <a:ext cx="2093935" cy="1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 rot="10800000"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73330D-FB36-EE6C-4B73-27AE42A4B0A0}"/>
              </a:ext>
            </a:extLst>
          </p:cNvPr>
          <p:cNvSpPr txBox="1"/>
          <p:nvPr/>
        </p:nvSpPr>
        <p:spPr>
          <a:xfrm>
            <a:off x="8720833" y="2499355"/>
            <a:ext cx="1480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8E50DE-BA4A-5363-52A2-8E0B9510CB8F}"/>
              </a:ext>
            </a:extLst>
          </p:cNvPr>
          <p:cNvSpPr txBox="1"/>
          <p:nvPr/>
        </p:nvSpPr>
        <p:spPr>
          <a:xfrm>
            <a:off x="5214101" y="2176823"/>
            <a:ext cx="1699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E60705-CE7C-0E01-5CD2-FEDC9A86BAD9}"/>
              </a:ext>
            </a:extLst>
          </p:cNvPr>
          <p:cNvSpPr txBox="1"/>
          <p:nvPr/>
        </p:nvSpPr>
        <p:spPr>
          <a:xfrm>
            <a:off x="3512004" y="3763980"/>
            <a:ext cx="16978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Ricerca e sviluppo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Competenze tecniche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Infrastrutture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Marchio e reputazione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57A76C-2ECA-E2E9-77EA-5AF36FCB9DF8}"/>
              </a:ext>
            </a:extLst>
          </p:cNvPr>
          <p:cNvSpPr txBox="1"/>
          <p:nvPr/>
        </p:nvSpPr>
        <p:spPr>
          <a:xfrm>
            <a:off x="6966866" y="3738547"/>
            <a:ext cx="1697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AC7308-23D0-4CBB-0221-45646BB218DC}"/>
              </a:ext>
            </a:extLst>
          </p:cNvPr>
          <p:cNvSpPr txBox="1"/>
          <p:nvPr/>
        </p:nvSpPr>
        <p:spPr>
          <a:xfrm>
            <a:off x="6966464" y="2019605"/>
            <a:ext cx="1698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1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DE6CB-110B-CBC5-8096-5033B92E7DD6}"/>
              </a:ext>
            </a:extLst>
          </p:cNvPr>
          <p:cNvSpPr txBox="1"/>
          <p:nvPr/>
        </p:nvSpPr>
        <p:spPr>
          <a:xfrm>
            <a:off x="1932166" y="5030662"/>
            <a:ext cx="328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2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37938B84-5563-E1CF-E1EA-8C08356F7556}"/>
              </a:ext>
            </a:extLst>
          </p:cNvPr>
          <p:cNvSpPr txBox="1"/>
          <p:nvPr/>
        </p:nvSpPr>
        <p:spPr>
          <a:xfrm>
            <a:off x="5360080" y="4986344"/>
            <a:ext cx="2678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</a:p>
          <a:p>
            <a:endParaRPr lang="it-IT" dirty="0">
              <a:solidFill>
                <a:srgbClr val="F7E1D7"/>
              </a:solidFill>
            </a:endParaRPr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6A362049-D5B5-1EFD-E2F6-B70D51D3C6E3}"/>
              </a:ext>
            </a:extLst>
          </p:cNvPr>
          <p:cNvSpPr txBox="1"/>
          <p:nvPr/>
        </p:nvSpPr>
        <p:spPr>
          <a:xfrm>
            <a:off x="3504898" y="1690815"/>
            <a:ext cx="1754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  <a:p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B1614725-E266-7CFE-07E7-623F898DDD1E}"/>
              </a:ext>
            </a:extLst>
          </p:cNvPr>
          <p:cNvSpPr txBox="1"/>
          <p:nvPr/>
        </p:nvSpPr>
        <p:spPr>
          <a:xfrm>
            <a:off x="1926900" y="2006298"/>
            <a:ext cx="154254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  <a:p>
            <a:endParaRPr lang="it-IT" sz="1100" dirty="0">
              <a:solidFill>
                <a:srgbClr val="F7E1D7"/>
              </a:solidFill>
            </a:endParaRPr>
          </a:p>
        </p:txBody>
      </p:sp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5692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9665A3D-0762-0E0D-A1C3-A92025C46C5F}"/>
              </a:ext>
            </a:extLst>
          </p:cNvPr>
          <p:cNvSpPr/>
          <p:nvPr/>
        </p:nvSpPr>
        <p:spPr>
          <a:xfrm>
            <a:off x="1974373" y="814260"/>
            <a:ext cx="8236428" cy="5259632"/>
          </a:xfrm>
          <a:prstGeom prst="roundRect">
            <a:avLst>
              <a:gd name="adj" fmla="val 5697"/>
            </a:avLst>
          </a:prstGeom>
          <a:solidFill>
            <a:srgbClr val="25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pic>
        <p:nvPicPr>
          <p:cNvPr id="6" name="Segnaposto contenuto 5" descr="Immagine che contiene testo, schermata, numero, menu&#10;&#10;Descrizione generata automaticamente">
            <a:extLst>
              <a:ext uri="{FF2B5EF4-FFF2-40B4-BE49-F238E27FC236}">
                <a16:creationId xmlns:a16="http://schemas.microsoft.com/office/drawing/2014/main" id="{D1C0608C-1DFC-D036-B6EC-4F280D0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/>
          <a:stretch/>
        </p:blipFill>
        <p:spPr>
          <a:xfrm>
            <a:off x="2080525" y="930605"/>
            <a:ext cx="8030948" cy="5060926"/>
          </a:xfrm>
        </p:spPr>
      </p:pic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3861" y="39336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Ricavi 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993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6B61C0-807A-58E9-26A1-B569D51E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27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7274" y="106307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Bibliografia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86532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F94613-8F36-64FB-0C7B-38323AA6E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016"/>
            <a:ext cx="10515600" cy="4351338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2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Costi</a:t>
            </a:r>
            <a:r>
              <a:rPr lang="en-US" dirty="0"/>
              <a:t> e </a:t>
            </a:r>
            <a:r>
              <a:rPr lang="en-US" dirty="0" err="1"/>
              <a:t>Ricavi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oven, stove&#10;&#10;Description automatically generated">
            <a:extLst>
              <a:ext uri="{FF2B5EF4-FFF2-40B4-BE49-F238E27FC236}">
                <a16:creationId xmlns:a16="http://schemas.microsoft.com/office/drawing/2014/main" id="{C9D687D5-F969-C189-0443-D14785A5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73" y="3917562"/>
            <a:ext cx="2432772" cy="1611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 descr="A road with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66BFAEC2-A7DE-98C1-932C-D0CE1B09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5" r="54644" b="14099"/>
          <a:stretch/>
        </p:blipFill>
        <p:spPr>
          <a:xfrm>
            <a:off x="1217756" y="4388361"/>
            <a:ext cx="2626384" cy="1670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77" y="550866"/>
            <a:ext cx="1619596" cy="161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F8FB2E2-3DA1-9E48-3A6D-1BD9FCCD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3" y="1552565"/>
            <a:ext cx="1843298" cy="1387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4645429" y="219824"/>
            <a:ext cx="2901142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88609" y="1057259"/>
            <a:ext cx="1005249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1893858" y="1686488"/>
            <a:ext cx="3225398" cy="11200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capitali</a:t>
            </a:r>
            <a:r>
              <a:rPr lang="en-US" dirty="0">
                <a:solidFill>
                  <a:srgbClr val="252323"/>
                </a:solidFill>
              </a:rPr>
              <a:t>, in </a:t>
            </a:r>
            <a:r>
              <a:rPr lang="en-US" dirty="0" err="1">
                <a:solidFill>
                  <a:srgbClr val="252323"/>
                </a:solidFill>
              </a:rPr>
              <a:t>particolare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s.p.a</a:t>
            </a:r>
            <a:r>
              <a:rPr lang="en-US" dirty="0">
                <a:solidFill>
                  <a:srgbClr val="252323"/>
                </a:solidFill>
              </a:rPr>
              <a:t>. (</a:t>
            </a:r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per </a:t>
            </a:r>
            <a:r>
              <a:rPr lang="en-US" dirty="0" err="1">
                <a:solidFill>
                  <a:srgbClr val="252323"/>
                </a:solidFill>
              </a:rPr>
              <a:t>azioni</a:t>
            </a:r>
            <a:r>
              <a:rPr lang="en-US" dirty="0">
                <a:solidFill>
                  <a:srgbClr val="252323"/>
                </a:solidFill>
              </a:rPr>
              <a:t>), di </a:t>
            </a:r>
            <a:r>
              <a:rPr lang="en-US" dirty="0" err="1">
                <a:solidFill>
                  <a:srgbClr val="252323"/>
                </a:solidFill>
              </a:rPr>
              <a:t>grandi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dimensioni</a:t>
            </a:r>
            <a:endParaRPr lang="it-IT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88610" y="3263178"/>
            <a:ext cx="2036027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2924637" y="3889503"/>
            <a:ext cx="2194619" cy="110140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6873339" y="2545408"/>
            <a:ext cx="2901142" cy="71777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52323"/>
                </a:solidFill>
              </a:rPr>
              <a:t>L</a:t>
            </a:r>
            <a:r>
              <a:rPr lang="it-IT" dirty="0" err="1">
                <a:solidFill>
                  <a:srgbClr val="252323"/>
                </a:solidFill>
              </a:rPr>
              <a:t>eader</a:t>
            </a:r>
            <a:r>
              <a:rPr lang="it-IT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9753247" y="1920126"/>
            <a:ext cx="1194615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9997265" y="4198467"/>
            <a:ext cx="1336431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6771867" y="4823749"/>
            <a:ext cx="3225398" cy="12802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Principalmente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indirizzati</a:t>
            </a:r>
            <a:r>
              <a:rPr lang="en-US" dirty="0">
                <a:solidFill>
                  <a:srgbClr val="252323"/>
                </a:solidFill>
              </a:rPr>
              <a:t> verso la </a:t>
            </a:r>
            <a:r>
              <a:rPr lang="en-US" dirty="0" err="1">
                <a:solidFill>
                  <a:srgbClr val="252323"/>
                </a:solidFill>
              </a:rPr>
              <a:t>distribuzione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presso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rivenditori</a:t>
            </a:r>
            <a:r>
              <a:rPr lang="en-US" dirty="0">
                <a:solidFill>
                  <a:srgbClr val="252323"/>
                </a:solidFill>
              </a:rPr>
              <a:t>, </a:t>
            </a:r>
            <a:r>
              <a:rPr lang="en-US" dirty="0" err="1">
                <a:solidFill>
                  <a:srgbClr val="252323"/>
                </a:solidFill>
              </a:rPr>
              <a:t>quali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negozi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arredamenti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4589" y="3023421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12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2977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2151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027" y="3476280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2514" y="1968289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300" dirty="0">
                <a:solidFill>
                  <a:srgbClr val="F7E1D7"/>
                </a:solidFill>
              </a:rPr>
              <a:t>Ermanno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790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27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8" y="3463715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0594" y="4237611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7338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3553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57" y="3485040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7588" y="1687098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3348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52" y="3463715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0529" y="4221521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273" y="399721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3488" y="334454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2" y="3468950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0734" y="1656411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649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98" y="3463715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123" y="4237611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5867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082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86" y="3485040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200" y="1909512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4960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64" y="3485040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7AE98D8-86CF-387E-B823-4156FB1F4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" y="589586"/>
            <a:ext cx="1348627" cy="1348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301119" flipH="1">
            <a:off x="6026591" y="4548334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627338" y="1759592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7134" y="1952878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7264322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3285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27338" y="407340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7062" y="4276968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31178" y="4073404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2639" y="4253257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931178" y="1767195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1042" y="1864184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067540" y="5501027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1161" y="5585277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8298881">
            <a:off x="4247118" y="4587513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683732">
            <a:off x="6589759" y="3767055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464687">
            <a:off x="6712682" y="2501939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227498">
            <a:off x="3257523" y="2498177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726664">
            <a:off x="3304771" y="3776812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23" y="3671293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01" y="4473674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23" y="2425495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83" y="5563700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3" y="1885165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6" y="4215476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0" y="2407375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17" y="365394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57" y="4466196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071492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169157" y="4134436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5555779" y="4183335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247761" y="401382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CCBF0A-4914-0A6E-D16E-DE4891722F03}"/>
              </a:ext>
            </a:extLst>
          </p:cNvPr>
          <p:cNvSpPr/>
          <p:nvPr/>
        </p:nvSpPr>
        <p:spPr>
          <a:xfrm>
            <a:off x="9168937" y="401382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17" name="Picture 16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BAF9A1A-9FE2-E5FB-A7A5-95CF1704F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6" y="401382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C6D23E-FF2E-212C-712B-1E5B332E730A}"/>
              </a:ext>
            </a:extLst>
          </p:cNvPr>
          <p:cNvSpPr/>
          <p:nvPr/>
        </p:nvSpPr>
        <p:spPr>
          <a:xfrm>
            <a:off x="7764086" y="181454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247761" y="1667450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259143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83996" y="1667450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83995" y="2108182"/>
            <a:ext cx="2593272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266901" y="2769044"/>
            <a:ext cx="992242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880927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880926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247761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247760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7752704" y="482039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7752703" y="5261127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5555779" y="3284275"/>
            <a:ext cx="0" cy="87510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152531" y="4159375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in a suit and tie&#10;&#10;Description automatically generated">
            <a:extLst>
              <a:ext uri="{FF2B5EF4-FFF2-40B4-BE49-F238E27FC236}">
                <a16:creationId xmlns:a16="http://schemas.microsoft.com/office/drawing/2014/main" id="{4D75ACCA-C427-4CE6-1E1D-BBF7D97A2D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9" y="2188774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49A7556-2812-928D-D914-AA992CC1D32F}"/>
              </a:ext>
            </a:extLst>
          </p:cNvPr>
          <p:cNvSpPr/>
          <p:nvPr/>
        </p:nvSpPr>
        <p:spPr>
          <a:xfrm>
            <a:off x="7749768" y="3593778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54" name="Picture 53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1B8058CD-1E63-2ABB-AAA4-794F17153D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37" y="2188774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6F112EE-661F-DDAB-6F20-67D8FB696E40}"/>
              </a:ext>
            </a:extLst>
          </p:cNvPr>
          <p:cNvSpPr/>
          <p:nvPr/>
        </p:nvSpPr>
        <p:spPr>
          <a:xfrm>
            <a:off x="9168937" y="3593777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pic>
        <p:nvPicPr>
          <p:cNvPr id="57" name="Picture 56" descr="A person wearing a scarf&#10;&#10;Description automatically generated with medium confidence">
            <a:extLst>
              <a:ext uri="{FF2B5EF4-FFF2-40B4-BE49-F238E27FC236}">
                <a16:creationId xmlns:a16="http://schemas.microsoft.com/office/drawing/2014/main" id="{630BC081-C035-AAC8-113D-D199BB674D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89" y="2188776"/>
            <a:ext cx="1321719" cy="1321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7596408-937A-270E-6360-20B5AA09EB2C}"/>
              </a:ext>
            </a:extLst>
          </p:cNvPr>
          <p:cNvSpPr/>
          <p:nvPr/>
        </p:nvSpPr>
        <p:spPr>
          <a:xfrm>
            <a:off x="10573784" y="3593776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Monica </a:t>
            </a:r>
            <a:r>
              <a:rPr lang="en-US" sz="1100" b="1" dirty="0" err="1">
                <a:solidFill>
                  <a:srgbClr val="252323"/>
                </a:solidFill>
              </a:rPr>
              <a:t>Nicolini</a:t>
            </a:r>
            <a:endParaRPr lang="en-US" sz="1100" b="1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6309F00-32A4-F32B-FE89-28148E02674C}"/>
              </a:ext>
            </a:extLst>
          </p:cNvPr>
          <p:cNvCxnSpPr>
            <a:cxnSpLocks/>
          </p:cNvCxnSpPr>
          <p:nvPr/>
        </p:nvCxnSpPr>
        <p:spPr>
          <a:xfrm>
            <a:off x="7697227" y="3733526"/>
            <a:ext cx="0" cy="393857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9017E8-6C4E-AFB6-4E4B-9AC9838883AD}"/>
              </a:ext>
            </a:extLst>
          </p:cNvPr>
          <p:cNvCxnSpPr>
            <a:cxnSpLocks/>
          </p:cNvCxnSpPr>
          <p:nvPr/>
        </p:nvCxnSpPr>
        <p:spPr>
          <a:xfrm>
            <a:off x="8777242" y="2528060"/>
            <a:ext cx="0" cy="138629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7697227" y="25190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8786396" y="4477099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20664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7190297" y="2759719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7190295" y="3349093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2005 – 2006</a:t>
            </a:r>
          </a:p>
          <a:p>
            <a:pPr algn="ctr"/>
            <a:r>
              <a:rPr lang="en-US" sz="105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8279468" y="3792109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8279466" y="4381483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9293326" y="2779316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9293324" y="3368690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3789951" y="2779316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3789949" y="3368690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4930334" y="2773593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252323"/>
                </a:solidFill>
              </a:rPr>
              <a:t>Zhejiang </a:t>
            </a:r>
            <a:r>
              <a:rPr lang="en-US" sz="900" b="1" dirty="0" err="1">
                <a:solidFill>
                  <a:srgbClr val="252323"/>
                </a:solidFill>
              </a:rPr>
              <a:t>Elica</a:t>
            </a:r>
            <a:r>
              <a:rPr lang="en-US" sz="900" b="1" dirty="0">
                <a:solidFill>
                  <a:srgbClr val="252323"/>
                </a:solidFill>
              </a:rPr>
              <a:t> </a:t>
            </a:r>
            <a:r>
              <a:rPr lang="en-US" sz="900" b="1" dirty="0" err="1">
                <a:solidFill>
                  <a:srgbClr val="252323"/>
                </a:solidFill>
              </a:rPr>
              <a:t>Putian</a:t>
            </a:r>
            <a:r>
              <a:rPr lang="en-US" sz="9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4930332" y="3362967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8305489" y="5025202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8305487" y="5614576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10399196" y="2779316"/>
            <a:ext cx="101386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10399194" y="3368690"/>
            <a:ext cx="101386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2654465" y="277359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2654463" y="336296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6102986" y="2771941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6102984" y="3361315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1490913" y="278730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1490911" y="337667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>
            <a:cxnSpLocks/>
          </p:cNvCxnSpPr>
          <p:nvPr/>
        </p:nvCxnSpPr>
        <p:spPr>
          <a:xfrm>
            <a:off x="1951492" y="2500928"/>
            <a:ext cx="8954845" cy="2713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5980061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1494564" y="2958570"/>
            <a:ext cx="1013855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1494562" y="3405759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346876" y="2958570"/>
            <a:ext cx="1013855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346876" y="3391014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2CF7B-EDEB-94E7-A8E3-1385169AED13}"/>
              </a:ext>
            </a:extLst>
          </p:cNvPr>
          <p:cNvCxnSpPr>
            <a:cxnSpLocks/>
          </p:cNvCxnSpPr>
          <p:nvPr/>
        </p:nvCxnSpPr>
        <p:spPr>
          <a:xfrm>
            <a:off x="9814953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9BFB4C-9C4F-0FED-F598-12DB3EF2DBAA}"/>
              </a:ext>
            </a:extLst>
          </p:cNvPr>
          <p:cNvCxnSpPr>
            <a:cxnSpLocks/>
          </p:cNvCxnSpPr>
          <p:nvPr/>
        </p:nvCxnSpPr>
        <p:spPr>
          <a:xfrm>
            <a:off x="10889559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F0DC8A-0EEF-43D8-CC06-E1511B8F766E}"/>
              </a:ext>
            </a:extLst>
          </p:cNvPr>
          <p:cNvCxnSpPr>
            <a:cxnSpLocks/>
          </p:cNvCxnSpPr>
          <p:nvPr/>
        </p:nvCxnSpPr>
        <p:spPr>
          <a:xfrm>
            <a:off x="6608057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21AE26-AA93-594E-B668-6F98B5856EDD}"/>
              </a:ext>
            </a:extLst>
          </p:cNvPr>
          <p:cNvCxnSpPr>
            <a:cxnSpLocks/>
          </p:cNvCxnSpPr>
          <p:nvPr/>
        </p:nvCxnSpPr>
        <p:spPr>
          <a:xfrm>
            <a:off x="5450376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6DA1-2E02-BAA0-B0DB-CF9A774BA0AF}"/>
              </a:ext>
            </a:extLst>
          </p:cNvPr>
          <p:cNvCxnSpPr>
            <a:cxnSpLocks/>
          </p:cNvCxnSpPr>
          <p:nvPr/>
        </p:nvCxnSpPr>
        <p:spPr>
          <a:xfrm>
            <a:off x="4302482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909E2-A6D4-CEF0-7085-4BCD79C72CCC}"/>
              </a:ext>
            </a:extLst>
          </p:cNvPr>
          <p:cNvCxnSpPr>
            <a:cxnSpLocks/>
          </p:cNvCxnSpPr>
          <p:nvPr/>
        </p:nvCxnSpPr>
        <p:spPr>
          <a:xfrm>
            <a:off x="3172182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9BA254-048D-D0EC-60E9-E26EF4CAF222}"/>
              </a:ext>
            </a:extLst>
          </p:cNvPr>
          <p:cNvCxnSpPr>
            <a:cxnSpLocks/>
          </p:cNvCxnSpPr>
          <p:nvPr/>
        </p:nvCxnSpPr>
        <p:spPr>
          <a:xfrm>
            <a:off x="1990733" y="2468575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2E17A-09F7-219F-7832-6C4CBF62890C}"/>
              </a:ext>
            </a:extLst>
          </p:cNvPr>
          <p:cNvCxnSpPr>
            <a:cxnSpLocks/>
          </p:cNvCxnSpPr>
          <p:nvPr/>
        </p:nvCxnSpPr>
        <p:spPr>
          <a:xfrm>
            <a:off x="810654" y="270601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72D8D5-122C-F6C0-90F6-B1EDB5FCBA17}"/>
              </a:ext>
            </a:extLst>
          </p:cNvPr>
          <p:cNvCxnSpPr>
            <a:cxnSpLocks/>
          </p:cNvCxnSpPr>
          <p:nvPr/>
        </p:nvCxnSpPr>
        <p:spPr>
          <a:xfrm>
            <a:off x="2035048" y="2711020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3DA4-0141-B2BF-BE92-7B403E4626B1}"/>
              </a:ext>
            </a:extLst>
          </p:cNvPr>
          <p:cNvCxnSpPr>
            <a:cxnSpLocks/>
          </p:cNvCxnSpPr>
          <p:nvPr/>
        </p:nvCxnSpPr>
        <p:spPr>
          <a:xfrm flipH="1">
            <a:off x="773157" y="2736187"/>
            <a:ext cx="1291905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DD98B3-A1F3-C5DD-326B-4D4FB24C6341}"/>
              </a:ext>
            </a:extLst>
          </p:cNvPr>
          <p:cNvCxnSpPr>
            <a:cxnSpLocks/>
          </p:cNvCxnSpPr>
          <p:nvPr/>
        </p:nvCxnSpPr>
        <p:spPr>
          <a:xfrm>
            <a:off x="1393943" y="2469564"/>
            <a:ext cx="0" cy="26662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5C46FD-6D75-6A50-395E-AE30B8CAEDFA}"/>
              </a:ext>
            </a:extLst>
          </p:cNvPr>
          <p:cNvCxnSpPr>
            <a:cxnSpLocks/>
          </p:cNvCxnSpPr>
          <p:nvPr/>
        </p:nvCxnSpPr>
        <p:spPr>
          <a:xfrm flipH="1">
            <a:off x="1360731" y="2501732"/>
            <a:ext cx="801102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287BB8-59E1-294A-37DE-4BF0DEE33D41}"/>
              </a:ext>
            </a:extLst>
          </p:cNvPr>
          <p:cNvCxnSpPr>
            <a:cxnSpLocks/>
          </p:cNvCxnSpPr>
          <p:nvPr/>
        </p:nvCxnSpPr>
        <p:spPr>
          <a:xfrm>
            <a:off x="7663671" y="4095107"/>
            <a:ext cx="77565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2403</Words>
  <Application>Microsoft Office PowerPoint</Application>
  <PresentationFormat>Widescreen</PresentationFormat>
  <Paragraphs>199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I Due Moschettieri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Lorenzo Monaci</cp:lastModifiedBy>
  <cp:revision>315</cp:revision>
  <dcterms:created xsi:type="dcterms:W3CDTF">2023-05-01T09:13:01Z</dcterms:created>
  <dcterms:modified xsi:type="dcterms:W3CDTF">2023-05-11T21:09:55Z</dcterms:modified>
</cp:coreProperties>
</file>